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58" r:id="rId6"/>
  </p:sldIdLst>
  <p:sldSz cx="12192000" cy="6858000"/>
  <p:notesSz cx="7099300" cy="102346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E0"/>
          </a:solidFill>
        </a:fill>
      </a:tcStyle>
    </a:wholeTbl>
    <a:band2H>
      <a:tcTxStyle/>
      <a:tcStyle>
        <a:tcBdr/>
        <a:fill>
          <a:solidFill>
            <a:srgbClr val="E6E7F0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D1CB"/>
          </a:solidFill>
        </a:fill>
      </a:tcStyle>
    </a:wholeTbl>
    <a:band2H>
      <a:tcTxStyle/>
      <a:tcStyle>
        <a:tcBdr/>
        <a:fill>
          <a:solidFill>
            <a:srgbClr val="F8E9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E9CE"/>
          </a:solidFill>
        </a:fill>
      </a:tcStyle>
    </a:wholeTbl>
    <a:band2H>
      <a:tcTxStyle/>
      <a:tcStyle>
        <a:tcBdr/>
        <a:fill>
          <a:solidFill>
            <a:srgbClr val="EEF4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84898"/>
  </p:normalViewPr>
  <p:slideViewPr>
    <p:cSldViewPr snapToGrid="0" snapToObjects="1">
      <p:cViewPr varScale="1">
        <p:scale>
          <a:sx n="103" d="100"/>
          <a:sy n="103" d="100"/>
        </p:scale>
        <p:origin x="13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487A9-87E6-4147-BFA3-27EED4F37F5C}" type="datetimeFigureOut">
              <a:rPr lang="en-US" smtClean="0"/>
              <a:t>9/22/23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97D9B-91F6-4F53-A59B-C5224104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5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946574" y="4861441"/>
            <a:ext cx="5206153" cy="4605576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08515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95239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2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6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911225" y="1268413"/>
            <a:ext cx="10369550" cy="9366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11225" y="2205039"/>
            <a:ext cx="10369550" cy="388431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48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911225" y="1268413"/>
            <a:ext cx="10369550" cy="9366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half" idx="1"/>
          </p:nvPr>
        </p:nvSpPr>
        <p:spPr>
          <a:xfrm>
            <a:off x="923925" y="2205039"/>
            <a:ext cx="5005388" cy="442907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60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 dirty="0"/>
              <a:t>Digital Society Initiative</a:t>
            </a:r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image1.png" descr="uzh_logo_d_pos_grau_1mm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 dirty="0" err="1"/>
              <a:t>Universitätseinheit</a:t>
            </a:r>
            <a:endParaRPr sz="1400" b="1" dirty="0"/>
          </a:p>
        </p:txBody>
      </p:sp>
      <p:sp>
        <p:nvSpPr>
          <p:cNvPr id="5" name="Shape 5"/>
          <p:cNvSpPr/>
          <p:nvPr/>
        </p:nvSpPr>
        <p:spPr>
          <a:xfrm>
            <a:off x="0" y="1125537"/>
            <a:ext cx="12192000" cy="573246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2400"/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911225" y="1268413"/>
            <a:ext cx="10369550" cy="792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737600" y="6356350"/>
            <a:ext cx="2844800" cy="3683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684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025999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368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710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1895475" marR="0" indent="-366712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352675" marR="0" indent="-366713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2809875" marR="0" indent="-366713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267075" marR="0" indent="-366713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746C2F-5733-CECC-0D4B-6836E517150E}"/>
              </a:ext>
            </a:extLst>
          </p:cNvPr>
          <p:cNvSpPr txBox="1"/>
          <p:nvPr/>
        </p:nvSpPr>
        <p:spPr>
          <a:xfrm>
            <a:off x="3696475" y="1975535"/>
            <a:ext cx="4150066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  <a:sym typeface="Arial"/>
              </a:rPr>
              <a:t>Example template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</a:rPr>
              <a:t>slide </a:t>
            </a:r>
            <a:r>
              <a:rPr kumimoji="0" lang="en-US" sz="2400" b="1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  <a:sym typeface="Arial"/>
              </a:rPr>
              <a:t>from CIS-IE 2022 Seed Funding Networking Event</a:t>
            </a:r>
          </a:p>
        </p:txBody>
      </p:sp>
    </p:spTree>
    <p:extLst>
      <p:ext uri="{BB962C8B-B14F-4D97-AF65-F5344CB8AC3E}">
        <p14:creationId xmlns:p14="http://schemas.microsoft.com/office/powerpoint/2010/main" val="186282901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4E7AEF-0A09-FF3B-FA4B-A36917332ECC}"/>
              </a:ext>
            </a:extLst>
          </p:cNvPr>
          <p:cNvSpPr txBox="1"/>
          <p:nvPr/>
        </p:nvSpPr>
        <p:spPr>
          <a:xfrm rot="20231123">
            <a:off x="2836332" y="2921169"/>
            <a:ext cx="6631402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6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EXAMPLE SLIDE</a:t>
            </a: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body" sz="quarter" idx="4294967295"/>
          </p:nvPr>
        </p:nvSpPr>
        <p:spPr>
          <a:xfrm>
            <a:off x="334539" y="1258888"/>
            <a:ext cx="5385224" cy="2616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do research in:</a:t>
            </a:r>
          </a:p>
          <a:p>
            <a:pPr marL="444500" indent="-228600">
              <a:buChar char="•"/>
            </a:pPr>
            <a:r>
              <a:rPr lang="de-CH" dirty="0">
                <a:latin typeface="Candara" panose="020E0502030303020204" pitchFamily="34" charset="0"/>
              </a:rPr>
              <a:t>Geothermal energy (energy from the ground)</a:t>
            </a:r>
          </a:p>
          <a:p>
            <a:pPr marL="444500" indent="-228600">
              <a:buChar char="•"/>
            </a:pPr>
            <a:r>
              <a:rPr lang="de-CH" dirty="0">
                <a:latin typeface="Candara" panose="020E0502030303020204" pitchFamily="34" charset="0"/>
              </a:rPr>
              <a:t>Soil sensors and characterisation</a:t>
            </a:r>
          </a:p>
          <a:p>
            <a:pPr marL="444500" indent="-228600">
              <a:buChar char="•"/>
            </a:pPr>
            <a:r>
              <a:rPr lang="de-CH" dirty="0">
                <a:latin typeface="Candara" panose="020E0502030303020204" pitchFamily="34" charset="0"/>
              </a:rPr>
              <a:t>Near surface geophysics (X-ray of ground, image processing, FFT for interpretation)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4008437"/>
            <a:ext cx="12192000" cy="1"/>
          </a:xfrm>
          <a:prstGeom prst="line">
            <a:avLst/>
          </a:prstGeom>
          <a:ln w="15875">
            <a:solidFill>
              <a:srgbClr val="DDDDDD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1" name="Shape 91"/>
          <p:cNvSpPr/>
          <p:nvPr/>
        </p:nvSpPr>
        <p:spPr>
          <a:xfrm flipV="1">
            <a:off x="6096000" y="1127279"/>
            <a:ext cx="0" cy="5762317"/>
          </a:xfrm>
          <a:prstGeom prst="line">
            <a:avLst/>
          </a:prstGeom>
          <a:ln w="15875">
            <a:solidFill>
              <a:srgbClr val="DDDDDD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44475" y="4141789"/>
            <a:ext cx="5719441" cy="261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800"/>
              </a:spcBef>
              <a:buFont typeface="Arial"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have expertise in: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  <a:ea typeface="Arial" charset="0"/>
                <a:cs typeface="Arial" charset="0"/>
              </a:rPr>
              <a:t>Civil Engineering </a:t>
            </a:r>
            <a:r>
              <a:rPr lang="en-US" dirty="0">
                <a:latin typeface="Candara" panose="020E0502030303020204" pitchFamily="34" charset="0"/>
                <a:ea typeface="Arial" charset="0"/>
                <a:cs typeface="Arial" charset="0"/>
                <a:sym typeface="Wingdings" panose="05000000000000000000" pitchFamily="2" charset="2"/>
              </a:rPr>
              <a:t> Geotechnical Engineering</a:t>
            </a:r>
            <a:endParaRPr lang="en-US" dirty="0">
              <a:latin typeface="Candara" panose="020E0502030303020204" pitchFamily="34" charset="0"/>
              <a:ea typeface="Arial" charset="0"/>
              <a:cs typeface="Arial" charset="0"/>
            </a:endParaRP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  <a:ea typeface="Arial" charset="0"/>
                <a:cs typeface="Arial" charset="0"/>
              </a:rPr>
              <a:t>Numerical modelling (FEM, Networks, AI)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  <a:ea typeface="Arial" charset="0"/>
                <a:cs typeface="Arial" charset="0"/>
              </a:rPr>
              <a:t>Field and laboratory testing of soils and rocks</a:t>
            </a:r>
          </a:p>
        </p:txBody>
      </p:sp>
      <p:sp>
        <p:nvSpPr>
          <p:cNvPr id="94" name="Shape 94"/>
          <p:cNvSpPr/>
          <p:nvPr/>
        </p:nvSpPr>
        <p:spPr>
          <a:xfrm>
            <a:off x="6304284" y="1258888"/>
            <a:ext cx="5719441" cy="261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800"/>
              </a:spcBef>
              <a:buFont typeface="Arial"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would like to work on: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de-CH" dirty="0">
                <a:latin typeface="Candara" panose="020E0502030303020204" pitchFamily="34" charset="0"/>
              </a:rPr>
              <a:t>Soil sensors </a:t>
            </a:r>
            <a:r>
              <a:rPr lang="de-CH" dirty="0">
                <a:latin typeface="Candara" panose="020E0502030303020204" pitchFamily="34" charset="0"/>
                <a:sym typeface="Wingdings" panose="05000000000000000000" pitchFamily="2" charset="2"/>
              </a:rPr>
              <a:t> IoT  AWS</a:t>
            </a:r>
            <a:r>
              <a:rPr lang="de-CH" dirty="0">
                <a:latin typeface="Candara" panose="020E0502030303020204" pitchFamily="34" charset="0"/>
              </a:rPr>
              <a:t> and documentation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 err="1">
                <a:latin typeface="Candara" panose="020E0502030303020204" pitchFamily="34" charset="0"/>
              </a:rPr>
              <a:t>Commercialisation</a:t>
            </a:r>
            <a:r>
              <a:rPr lang="en-US" dirty="0">
                <a:latin typeface="Candara" panose="020E0502030303020204" pitchFamily="34" charset="0"/>
              </a:rPr>
              <a:t> pathways via </a:t>
            </a:r>
            <a:r>
              <a:rPr lang="en-US" dirty="0" err="1">
                <a:latin typeface="Candara" panose="020E0502030303020204" pitchFamily="34" charset="0"/>
              </a:rPr>
              <a:t>uni’s</a:t>
            </a:r>
            <a:r>
              <a:rPr lang="en-US" dirty="0">
                <a:latin typeface="Candara" panose="020E0502030303020204" pitchFamily="34" charset="0"/>
              </a:rPr>
              <a:t> start up </a:t>
            </a:r>
            <a:r>
              <a:rPr lang="en-US" dirty="0" err="1">
                <a:latin typeface="Candara" panose="020E0502030303020204" pitchFamily="34" charset="0"/>
              </a:rPr>
              <a:t>AquaTerra</a:t>
            </a:r>
            <a:r>
              <a:rPr lang="en-US" dirty="0">
                <a:latin typeface="Candara" panose="020E0502030303020204" pitchFamily="34" charset="0"/>
              </a:rPr>
              <a:t> Pty </a:t>
            </a:r>
            <a:r>
              <a:rPr lang="en-US" dirty="0" err="1">
                <a:latin typeface="Candara" panose="020E0502030303020204" pitchFamily="34" charset="0"/>
              </a:rPr>
              <a:t>Ld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6304284" y="4141789"/>
            <a:ext cx="5719441" cy="261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800"/>
              </a:spcBef>
              <a:buFont typeface="Arial"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Expertise I would need from others: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</a:rPr>
              <a:t>Full stack developer – industrial experience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</a:rPr>
              <a:t>Cloud computing (AWS preferred) &amp; </a:t>
            </a:r>
            <a:r>
              <a:rPr lang="en-US" dirty="0" err="1">
                <a:latin typeface="Candara" panose="020E0502030303020204" pitchFamily="34" charset="0"/>
              </a:rPr>
              <a:t>DevOS</a:t>
            </a:r>
            <a:endParaRPr lang="en-US" dirty="0">
              <a:latin typeface="Candara" panose="020E0502030303020204" pitchFamily="34" charset="0"/>
            </a:endParaRP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</a:rPr>
              <a:t>Git and IT documentation 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</a:rPr>
              <a:t>AI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9F391-C687-466E-A77D-607F86AF860A}"/>
              </a:ext>
            </a:extLst>
          </p:cNvPr>
          <p:cNvSpPr txBox="1"/>
          <p:nvPr/>
        </p:nvSpPr>
        <p:spPr>
          <a:xfrm>
            <a:off x="6805025" y="130375"/>
            <a:ext cx="5082176" cy="8771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Name:  Prof Guillermo A. NARSILIO (</a:t>
            </a:r>
            <a:r>
              <a:rPr kumimoji="0" lang="en-US" sz="1700" b="1" i="0" u="none" strike="noStrike" cap="none" spc="0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Lv</a:t>
            </a: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E)                                                                           </a:t>
            </a:r>
            <a:b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</a:b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School/Department: IE                                                                  </a:t>
            </a:r>
            <a:b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</a:b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Email: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arsilio@unimelb.edu.au                                                                              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928139-66E5-5921-0760-DC1FA276ED6C}"/>
              </a:ext>
            </a:extLst>
          </p:cNvPr>
          <p:cNvSpPr/>
          <p:nvPr/>
        </p:nvSpPr>
        <p:spPr>
          <a:xfrm>
            <a:off x="6780311" y="130375"/>
            <a:ext cx="5196056" cy="852972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bevel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ndara" panose="020E0502030303020204" pitchFamily="34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E31546-176A-E40E-717A-25A256345B4B}"/>
              </a:ext>
            </a:extLst>
          </p:cNvPr>
          <p:cNvSpPr txBox="1"/>
          <p:nvPr/>
        </p:nvSpPr>
        <p:spPr>
          <a:xfrm>
            <a:off x="1124467" y="134584"/>
            <a:ext cx="483945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spc="0" normalizeH="0" baseline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  <a:sym typeface="Arial"/>
              </a:rPr>
              <a:t>CIS-IE </a:t>
            </a:r>
            <a:r>
              <a:rPr kumimoji="0" lang="en-US" sz="2400" b="1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  <a:sym typeface="Arial"/>
              </a:rPr>
              <a:t>2022 Seed Funding Initiative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</a:rPr>
              <a:t>	Networking Event</a:t>
            </a:r>
            <a:endParaRPr kumimoji="0" lang="en-US" sz="2400" b="1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andara" panose="020E0502030303020204" pitchFamily="34" charset="0"/>
              <a:ea typeface="Source Sans Pro" panose="020F0502020204030204" pitchFamily="34" charset="0"/>
              <a:cs typeface="Verdana" panose="020B0604030504040204" pitchFamily="34" charset="0"/>
              <a:sym typeface="Arial"/>
            </a:endParaRPr>
          </a:p>
        </p:txBody>
      </p:sp>
      <p:sp>
        <p:nvSpPr>
          <p:cNvPr id="7" name="Shape 90">
            <a:extLst>
              <a:ext uri="{FF2B5EF4-FFF2-40B4-BE49-F238E27FC236}">
                <a16:creationId xmlns:a16="http://schemas.microsoft.com/office/drawing/2014/main" id="{A490D2BD-246D-CFF1-AB6E-9089B11EFDB0}"/>
              </a:ext>
            </a:extLst>
          </p:cNvPr>
          <p:cNvSpPr/>
          <p:nvPr/>
        </p:nvSpPr>
        <p:spPr>
          <a:xfrm>
            <a:off x="-168276" y="1101852"/>
            <a:ext cx="12360271" cy="20763"/>
          </a:xfrm>
          <a:prstGeom prst="line">
            <a:avLst/>
          </a:prstGeom>
          <a:ln w="15875">
            <a:solidFill>
              <a:srgbClr val="DDDDDD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dirty="0">
              <a:latin typeface="Candara" panose="020E0502030303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F6AA933-86D5-1993-D8DA-FB90E544E2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1" y="100013"/>
            <a:ext cx="1875843" cy="93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295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8A5"/>
      </a:accent1>
      <a:accent2>
        <a:srgbClr val="A3ADB7"/>
      </a:accent2>
      <a:accent3>
        <a:srgbClr val="DC6027"/>
      </a:accent3>
      <a:accent4>
        <a:srgbClr val="0B82A0"/>
      </a:accent4>
      <a:accent5>
        <a:srgbClr val="2A7F60"/>
      </a:accent5>
      <a:accent6>
        <a:srgbClr val="91C3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8A5"/>
      </a:accent1>
      <a:accent2>
        <a:srgbClr val="A3ADB7"/>
      </a:accent2>
      <a:accent3>
        <a:srgbClr val="DC6027"/>
      </a:accent3>
      <a:accent4>
        <a:srgbClr val="0B82A0"/>
      </a:accent4>
      <a:accent5>
        <a:srgbClr val="2A7F60"/>
      </a:accent5>
      <a:accent6>
        <a:srgbClr val="91C3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D5F38D3339EB41A929A76EB4D1C7DC" ma:contentTypeVersion="11" ma:contentTypeDescription="Create a new document." ma:contentTypeScope="" ma:versionID="df3627971facf9e00c0257f450531333">
  <xsd:schema xmlns:xsd="http://www.w3.org/2001/XMLSchema" xmlns:xs="http://www.w3.org/2001/XMLSchema" xmlns:p="http://schemas.microsoft.com/office/2006/metadata/properties" xmlns:ns2="93f4112c-a56c-45d1-bc38-19feabece38c" xmlns:ns3="9f397c1e-a18b-4f63-8122-acdcd510ee9e" targetNamespace="http://schemas.microsoft.com/office/2006/metadata/properties" ma:root="true" ma:fieldsID="9241c66ad152c4e5c5743a8be7494bd5" ns2:_="" ns3:_="">
    <xsd:import namespace="93f4112c-a56c-45d1-bc38-19feabece38c"/>
    <xsd:import namespace="9f397c1e-a18b-4f63-8122-acdcd510ee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4112c-a56c-45d1-bc38-19feabece3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397c1e-a18b-4f63-8122-acdcd510ee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0BD82D-5440-4EE8-8FA3-6D341835D1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4112c-a56c-45d1-bc38-19feabece38c"/>
    <ds:schemaRef ds:uri="9f397c1e-a18b-4f63-8122-acdcd510ee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A023A2-9944-453E-B852-C3E9E50D3B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D473D-FD09-4532-B285-960BA5212EF8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93f4112c-a56c-45d1-bc38-19feabece38c"/>
    <ds:schemaRef ds:uri="http://purl.org/dc/elements/1.1/"/>
    <ds:schemaRef ds:uri="http://schemas.openxmlformats.org/package/2006/metadata/core-properties"/>
    <ds:schemaRef ds:uri="http://www.w3.org/XML/1998/namespace"/>
    <ds:schemaRef ds:uri="9f397c1e-a18b-4f63-8122-acdcd510ee9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156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Candara</vt:lpstr>
      <vt:lpstr>Helvetica</vt:lpstr>
      <vt:lpstr>Helvetica Neue</vt:lpstr>
      <vt:lpstr>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&lt;Your Name&gt;, &lt;Your Department&gt;</dc:title>
  <dc:creator>Markus</dc:creator>
  <cp:lastModifiedBy>Nicole Barbee</cp:lastModifiedBy>
  <cp:revision>63</cp:revision>
  <cp:lastPrinted>2016-11-11T07:31:10Z</cp:lastPrinted>
  <dcterms:modified xsi:type="dcterms:W3CDTF">2023-09-22T06:31:03Z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0x0101006AD5F38D3339EB41A929A76EB4D1C7DC</vt:lpwstr>
  </property>
</Properties>
</file>